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60" r:id="rId5"/>
    <p:sldId id="261" r:id="rId6"/>
  </p:sldIdLst>
  <p:sldSz cx="9144000" cy="6858000" type="screen4x3"/>
  <p:notesSz cx="6858000" cy="9144000"/>
  <p:custShowLst>
    <p:custShow name="Custom Show 1" id="0">
      <p:sldLst>
        <p:sld r:id="rId2"/>
        <p:sld r:id="rId3"/>
        <p:sld r:id="rId4"/>
        <p:sld r:id="rId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A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4" autoAdjust="0"/>
    <p:restoredTop sz="86396" autoAdjust="0"/>
  </p:normalViewPr>
  <p:slideViewPr>
    <p:cSldViewPr>
      <p:cViewPr varScale="1">
        <p:scale>
          <a:sx n="73" d="100"/>
          <a:sy n="73" d="100"/>
        </p:scale>
        <p:origin x="60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7C0EB-6F90-438D-80F2-EAF4649FC0A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599C0-3C18-48DA-B08B-9C314EEDD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0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99C0-3C18-48DA-B08B-9C314EEDD6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99C0-3C18-48DA-B08B-9C314EEDD67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99C0-3C18-48DA-B08B-9C314EEDD67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99C0-3C18-48DA-B08B-9C314EEDD67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0A10D6A-755C-4228-B2BB-EA977D12BFB1}" type="datetime1">
              <a:rPr lang="en-US" altLang="en-US" smtClean="0"/>
              <a:pPr/>
              <a:t>12/7/2015</a:t>
            </a:fld>
            <a:endParaRPr lang="en-US" altLang="en-US" smtClean="0"/>
          </a:p>
        </p:txBody>
      </p:sp>
      <p:sp>
        <p:nvSpPr>
          <p:cNvPr id="55301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655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6801-600D-44FC-BC64-38C58020CD7E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92B2-FDC7-4A28-B4AE-BA552476E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6801-600D-44FC-BC64-38C58020CD7E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92B2-FDC7-4A28-B4AE-BA552476E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6801-600D-44FC-BC64-38C58020CD7E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92B2-FDC7-4A28-B4AE-BA552476E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6801-600D-44FC-BC64-38C58020CD7E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92B2-FDC7-4A28-B4AE-BA552476E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6801-600D-44FC-BC64-38C58020CD7E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92B2-FDC7-4A28-B4AE-BA552476E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6801-600D-44FC-BC64-38C58020CD7E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92B2-FDC7-4A28-B4AE-BA552476E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6801-600D-44FC-BC64-38C58020CD7E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92B2-FDC7-4A28-B4AE-BA552476E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6801-600D-44FC-BC64-38C58020CD7E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92B2-FDC7-4A28-B4AE-BA552476E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6801-600D-44FC-BC64-38C58020CD7E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92B2-FDC7-4A28-B4AE-BA552476E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6801-600D-44FC-BC64-38C58020CD7E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92B2-FDC7-4A28-B4AE-BA552476E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6801-600D-44FC-BC64-38C58020CD7E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92B2-FDC7-4A28-B4AE-BA552476E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26801-600D-44FC-BC64-38C58020CD7E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C92B2-FDC7-4A28-B4AE-BA552476E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-ALZHEIMERS-face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10242" cy="6858000"/>
          </a:xfrm>
          <a:prstGeom prst="rect">
            <a:avLst/>
          </a:prstGeom>
        </p:spPr>
      </p:pic>
      <p:sp>
        <p:nvSpPr>
          <p:cNvPr id="8" name="TextBox 33"/>
          <p:cNvSpPr txBox="1">
            <a:spLocks noChangeArrowheads="1"/>
          </p:cNvSpPr>
          <p:nvPr/>
        </p:nvSpPr>
        <p:spPr bwMode="auto">
          <a:xfrm>
            <a:off x="381000" y="4303455"/>
            <a:ext cx="8001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Alzheimer's </a:t>
            </a:r>
            <a:r>
              <a:rPr lang="en-US" sz="2000" b="1" dirty="0" smtClean="0">
                <a:solidFill>
                  <a:srgbClr val="FFFF00"/>
                </a:solidFill>
              </a:rPr>
              <a:t>disease is :</a:t>
            </a:r>
          </a:p>
          <a:p>
            <a:pPr lvl="1">
              <a:buFont typeface="Arial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the </a:t>
            </a:r>
            <a:r>
              <a:rPr lang="en-US" sz="2000" b="1" dirty="0">
                <a:solidFill>
                  <a:srgbClr val="FFFF00"/>
                </a:solidFill>
              </a:rPr>
              <a:t>most common form of </a:t>
            </a:r>
            <a:r>
              <a:rPr lang="en-US" sz="2000" b="1" dirty="0" smtClean="0">
                <a:solidFill>
                  <a:srgbClr val="FFFF00"/>
                </a:solidFill>
              </a:rPr>
              <a:t>dementia of the elderly</a:t>
            </a:r>
            <a:endParaRPr lang="en-US" sz="2000" b="1" dirty="0">
              <a:solidFill>
                <a:srgbClr val="FFFF00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gets progressively worse and there is no remission</a:t>
            </a:r>
            <a:endParaRPr lang="en-US" sz="2000" b="1" dirty="0">
              <a:solidFill>
                <a:srgbClr val="FFFF00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is </a:t>
            </a:r>
            <a:r>
              <a:rPr lang="en-US" sz="2000" b="1" dirty="0">
                <a:solidFill>
                  <a:srgbClr val="FFFF00"/>
                </a:solidFill>
              </a:rPr>
              <a:t>the 6th leading cause of death in the </a:t>
            </a:r>
            <a:r>
              <a:rPr lang="en-US" sz="2000" b="1" dirty="0" smtClean="0">
                <a:solidFill>
                  <a:srgbClr val="FFFF00"/>
                </a:solidFill>
              </a:rPr>
              <a:t>USA</a:t>
            </a:r>
            <a:endParaRPr lang="en-US" sz="2000" b="1" dirty="0">
              <a:solidFill>
                <a:srgbClr val="FFFF00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affecting more </a:t>
            </a:r>
            <a:r>
              <a:rPr lang="en-US" sz="2000" b="1" dirty="0">
                <a:solidFill>
                  <a:srgbClr val="FFFF00"/>
                </a:solidFill>
              </a:rPr>
              <a:t>than 5 million </a:t>
            </a:r>
            <a:r>
              <a:rPr lang="en-US" sz="2000" b="1" dirty="0" smtClean="0">
                <a:solidFill>
                  <a:srgbClr val="FFFF00"/>
                </a:solidFill>
              </a:rPr>
              <a:t>Americans / 30 million worldwide  </a:t>
            </a:r>
            <a:endParaRPr lang="en-US" sz="2000" b="1" dirty="0">
              <a:solidFill>
                <a:srgbClr val="FFFF00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is </a:t>
            </a:r>
            <a:r>
              <a:rPr lang="en-US" sz="2000" b="1" dirty="0">
                <a:solidFill>
                  <a:srgbClr val="FFFF00"/>
                </a:solidFill>
              </a:rPr>
              <a:t>the only cause of death among the top 10 in America that cannot be prevented, cured or even slowed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1869" y="152400"/>
            <a:ext cx="310213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</a:p>
          <a:p>
            <a:r>
              <a:rPr lang="en-US" sz="48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PROBLEM:</a:t>
            </a:r>
          </a:p>
          <a:p>
            <a:r>
              <a:rPr lang="en-US" sz="4800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ALZHEIMER’S</a:t>
            </a:r>
          </a:p>
          <a:p>
            <a:r>
              <a:rPr lang="en-US" sz="4800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endParaRPr lang="en-US" sz="4800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_000027032971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5085" y="1"/>
            <a:ext cx="944148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72348"/>
            <a:ext cx="449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Alzheimer's Disease is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associated with: </a:t>
            </a:r>
          </a:p>
          <a:p>
            <a:endParaRPr lang="en-US" sz="2400" b="1" dirty="0" smtClean="0">
              <a:solidFill>
                <a:srgbClr val="FFFF00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 memory loss</a:t>
            </a:r>
          </a:p>
          <a:p>
            <a:pPr lvl="1">
              <a:buFont typeface="Arial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 confusion</a:t>
            </a:r>
          </a:p>
          <a:p>
            <a:pPr lvl="1">
              <a:buFont typeface="Arial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 aphasia</a:t>
            </a:r>
          </a:p>
          <a:p>
            <a:pPr lvl="1">
              <a:buFont typeface="Arial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 loss of executive function</a:t>
            </a:r>
          </a:p>
          <a:p>
            <a:pPr lvl="1">
              <a:buFont typeface="Arial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 personality change</a:t>
            </a:r>
          </a:p>
          <a:p>
            <a:pPr lvl="1">
              <a:buFont typeface="Arial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 occasionally with paranoia,   aggression and hallucinations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457200"/>
            <a:ext cx="31956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</a:t>
            </a:r>
          </a:p>
          <a:p>
            <a:r>
              <a:rPr lang="en-US" sz="48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DEVASTATING</a:t>
            </a:r>
            <a:endParaRPr lang="en-US" sz="4800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Stock_000029287496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0"/>
            <a:ext cx="994572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95600" y="4267200"/>
            <a:ext cx="64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	The cause of Alzheimer's Disease is unknown but it is characterized by plaques and tangles in the brain, found near/ within degenerating neurons. These lesions can now be detected by appropriate brain PET scans in live patients.</a:t>
            </a:r>
          </a:p>
          <a:p>
            <a:r>
              <a:rPr lang="en-US" sz="2000" b="1" dirty="0" smtClean="0"/>
              <a:t>	Aiming to remove or reduce those lesions is a strategy employed  by drug developers, but so far all efforts failed, either because of safety or efficacy issues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0"/>
            <a:ext cx="254428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A</a:t>
            </a:r>
          </a:p>
          <a:p>
            <a:r>
              <a:rPr lang="en-US" sz="4800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CURE: </a:t>
            </a:r>
          </a:p>
          <a:p>
            <a:r>
              <a:rPr lang="en-US" sz="48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</a:t>
            </a:r>
          </a:p>
          <a:p>
            <a:r>
              <a:rPr lang="en-US" sz="48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endParaRPr lang="en-US" sz="4800" spc="-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000036652378_Small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-221371" y="0"/>
            <a:ext cx="99617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2333685"/>
            <a:ext cx="3657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studies in disease models have shown that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leptin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neuroprotective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improves cognition and is accompanied by a decrease in levels of both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-tau/tau  and beta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amyloid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Aβ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the factors linked to the lesions in Alzheimer’s disease pathology. </a:t>
            </a:r>
          </a:p>
          <a:p>
            <a:endParaRPr lang="en-US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leptin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naturally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occuring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hormone and is at low levels in Alzheimer’s patients,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leptin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replacement therapy represents a relatively de-risked multi-functional therapeutic approach.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0"/>
            <a:ext cx="33157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pc="-3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NEUROTEZ:</a:t>
            </a:r>
          </a:p>
          <a:p>
            <a:r>
              <a:rPr lang="en-US" sz="48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800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PROMISING</a:t>
            </a:r>
            <a:r>
              <a:rPr lang="en-US" sz="4800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48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  <a:endParaRPr lang="en-US" sz="4800" spc="-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6187729" y="3429000"/>
            <a:ext cx="29273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 err="1"/>
              <a:t>Nikolaos</a:t>
            </a:r>
            <a:r>
              <a:rPr lang="en-US" altLang="en-US" dirty="0"/>
              <a:t> </a:t>
            </a:r>
            <a:r>
              <a:rPr lang="en-US" altLang="en-US" dirty="0" err="1"/>
              <a:t>Tezapsidis</a:t>
            </a:r>
            <a:endParaRPr lang="en-US" altLang="en-US" dirty="0"/>
          </a:p>
          <a:p>
            <a:pPr eaLnBrk="1" hangingPunct="1"/>
            <a:r>
              <a:rPr lang="en-US" altLang="en-US" dirty="0"/>
              <a:t>President &amp; CEO</a:t>
            </a:r>
          </a:p>
          <a:p>
            <a:pPr eaLnBrk="1" hangingPunct="1"/>
            <a:r>
              <a:rPr lang="en-US" altLang="en-US" dirty="0" err="1"/>
              <a:t>Neurotez</a:t>
            </a:r>
            <a:r>
              <a:rPr lang="en-US" altLang="en-US" dirty="0"/>
              <a:t>, Inc.</a:t>
            </a:r>
          </a:p>
          <a:p>
            <a:pPr eaLnBrk="1" hangingPunct="1"/>
            <a:r>
              <a:rPr lang="en-US" altLang="en-US" dirty="0"/>
              <a:t>991 Highway 22, Suite 200A, </a:t>
            </a:r>
          </a:p>
          <a:p>
            <a:pPr eaLnBrk="1" hangingPunct="1"/>
            <a:r>
              <a:rPr lang="en-US" altLang="en-US" dirty="0"/>
              <a:t>Bridgewater, NJ 08807, USA</a:t>
            </a:r>
          </a:p>
          <a:p>
            <a:pPr eaLnBrk="1" hangingPunct="1"/>
            <a:r>
              <a:rPr lang="en-US" altLang="en-US" dirty="0" smtClean="0"/>
              <a:t>Tel</a:t>
            </a:r>
            <a:r>
              <a:rPr lang="en-US" altLang="en-US" dirty="0"/>
              <a:t>:+1-908-998-1340</a:t>
            </a:r>
          </a:p>
          <a:p>
            <a:pPr eaLnBrk="1" hangingPunct="1"/>
            <a:r>
              <a:rPr lang="en-US" altLang="en-US" dirty="0"/>
              <a:t>Fax: +1-908-864-8957</a:t>
            </a:r>
          </a:p>
          <a:p>
            <a:pPr eaLnBrk="1" hangingPunct="1"/>
            <a:r>
              <a:rPr lang="en-US" altLang="en-US" dirty="0"/>
              <a:t>ntezapsidis@neurotez.com</a:t>
            </a:r>
          </a:p>
        </p:txBody>
      </p:sp>
      <p:pic>
        <p:nvPicPr>
          <p:cNvPr id="7" name="Picture 6" descr="NeurotezHighResol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9188" y="5936077"/>
            <a:ext cx="1533092" cy="587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6529188" y="2926497"/>
            <a:ext cx="15849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dirty="0">
                <a:solidFill>
                  <a:srgbClr val="FFFF00"/>
                </a:solidFill>
              </a:rPr>
              <a:t>Contact:</a:t>
            </a:r>
          </a:p>
        </p:txBody>
      </p:sp>
      <p:pic>
        <p:nvPicPr>
          <p:cNvPr id="28678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0"/>
            <a:ext cx="5943600" cy="37131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7"/>
          <p:cNvSpPr/>
          <p:nvPr/>
        </p:nvSpPr>
        <p:spPr>
          <a:xfrm>
            <a:off x="152400" y="152400"/>
            <a:ext cx="245746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Management team:</a:t>
            </a:r>
          </a:p>
          <a:p>
            <a:r>
              <a:rPr lang="en-US" dirty="0" err="1" smtClean="0"/>
              <a:t>Nikolaos</a:t>
            </a:r>
            <a:r>
              <a:rPr lang="en-US" dirty="0" smtClean="0"/>
              <a:t> </a:t>
            </a:r>
            <a:r>
              <a:rPr lang="en-US" dirty="0" err="1" smtClean="0"/>
              <a:t>Tezapsidis</a:t>
            </a:r>
            <a:r>
              <a:rPr lang="en-US" dirty="0" smtClean="0"/>
              <a:t>, PhD</a:t>
            </a:r>
          </a:p>
          <a:p>
            <a:r>
              <a:rPr lang="en-US" dirty="0" smtClean="0"/>
              <a:t>J Wes Ashford, MD, PhD</a:t>
            </a:r>
          </a:p>
          <a:p>
            <a:r>
              <a:rPr lang="en-US" dirty="0" smtClean="0"/>
              <a:t>George Perry, PhD</a:t>
            </a:r>
          </a:p>
          <a:p>
            <a:r>
              <a:rPr lang="en-US" dirty="0" smtClean="0"/>
              <a:t>Eugene </a:t>
            </a:r>
            <a:r>
              <a:rPr lang="en-US" dirty="0" err="1" smtClean="0"/>
              <a:t>Oliva</a:t>
            </a:r>
            <a:r>
              <a:rPr lang="en-US" dirty="0" smtClean="0"/>
              <a:t>, MBA</a:t>
            </a:r>
          </a:p>
          <a:p>
            <a:r>
              <a:rPr lang="en-US" dirty="0" smtClean="0"/>
              <a:t>Jane Johnston, PhD</a:t>
            </a:r>
          </a:p>
          <a:p>
            <a:r>
              <a:rPr lang="en-US" dirty="0" smtClean="0"/>
              <a:t>Steven Greco, PhD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67000" y="152400"/>
            <a:ext cx="2457468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Directors:</a:t>
            </a:r>
          </a:p>
          <a:p>
            <a:r>
              <a:rPr lang="en-US" dirty="0" err="1" smtClean="0"/>
              <a:t>Nikolaos</a:t>
            </a:r>
            <a:r>
              <a:rPr lang="en-US" dirty="0" smtClean="0"/>
              <a:t> </a:t>
            </a:r>
            <a:r>
              <a:rPr lang="en-US" dirty="0" err="1" smtClean="0"/>
              <a:t>Tezapsidis</a:t>
            </a:r>
            <a:r>
              <a:rPr lang="en-US" dirty="0" smtClean="0"/>
              <a:t>, PhD</a:t>
            </a:r>
          </a:p>
          <a:p>
            <a:r>
              <a:rPr lang="en-US" dirty="0" smtClean="0"/>
              <a:t>George Perry, PhD</a:t>
            </a:r>
          </a:p>
          <a:p>
            <a:r>
              <a:rPr lang="en-US" dirty="0" smtClean="0"/>
              <a:t>Eugene </a:t>
            </a:r>
            <a:r>
              <a:rPr lang="en-US" dirty="0" err="1" smtClean="0"/>
              <a:t>Oliva</a:t>
            </a:r>
            <a:r>
              <a:rPr lang="en-US" dirty="0" smtClean="0"/>
              <a:t>, MBA</a:t>
            </a:r>
          </a:p>
          <a:p>
            <a:r>
              <a:rPr lang="en-US" dirty="0" smtClean="0"/>
              <a:t>James Harris, MBA</a:t>
            </a:r>
          </a:p>
          <a:p>
            <a:r>
              <a:rPr lang="en-US" dirty="0" smtClean="0"/>
              <a:t>Jeff </a:t>
            </a:r>
            <a:r>
              <a:rPr lang="en-US" dirty="0" err="1" smtClean="0"/>
              <a:t>Swarz</a:t>
            </a:r>
            <a:r>
              <a:rPr lang="en-US" dirty="0" smtClean="0"/>
              <a:t>, PhD</a:t>
            </a:r>
          </a:p>
          <a:p>
            <a:r>
              <a:rPr lang="en-US" dirty="0" err="1" smtClean="0"/>
              <a:t>Haro</a:t>
            </a:r>
            <a:r>
              <a:rPr lang="en-US" dirty="0" smtClean="0"/>
              <a:t> Hartounian, PhD</a:t>
            </a:r>
          </a:p>
          <a:p>
            <a:r>
              <a:rPr lang="en-US" dirty="0" smtClean="0"/>
              <a:t>J Wes Ashford, MD, PhD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05400" y="152400"/>
            <a:ext cx="3008709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Advisors:</a:t>
            </a:r>
          </a:p>
          <a:p>
            <a:r>
              <a:rPr lang="en-US" dirty="0" smtClean="0"/>
              <a:t>Arthur </a:t>
            </a:r>
            <a:r>
              <a:rPr lang="en-US" dirty="0" err="1" smtClean="0"/>
              <a:t>Klausner</a:t>
            </a:r>
            <a:r>
              <a:rPr lang="en-US" dirty="0" smtClean="0"/>
              <a:t>, MBA</a:t>
            </a:r>
          </a:p>
          <a:p>
            <a:r>
              <a:rPr lang="en-US" dirty="0" smtClean="0"/>
              <a:t>Lex Van der </a:t>
            </a:r>
            <a:r>
              <a:rPr lang="en-US" dirty="0" err="1" smtClean="0"/>
              <a:t>Ploeg</a:t>
            </a:r>
            <a:r>
              <a:rPr lang="en-US" dirty="0" smtClean="0"/>
              <a:t>, PhD</a:t>
            </a:r>
          </a:p>
          <a:p>
            <a:r>
              <a:rPr lang="en-US" dirty="0" smtClean="0"/>
              <a:t>Steve Jacobsen, PhD</a:t>
            </a:r>
          </a:p>
          <a:p>
            <a:r>
              <a:rPr lang="en-US" dirty="0" smtClean="0"/>
              <a:t>Gilbert Block, MD, PhD</a:t>
            </a:r>
          </a:p>
          <a:p>
            <a:r>
              <a:rPr lang="en-US" dirty="0" smtClean="0"/>
              <a:t>Lawrence </a:t>
            </a:r>
            <a:r>
              <a:rPr lang="en-US" dirty="0" err="1" smtClean="0"/>
              <a:t>Friedhoff</a:t>
            </a:r>
            <a:r>
              <a:rPr lang="en-US" dirty="0" smtClean="0"/>
              <a:t>, MD, PhD</a:t>
            </a:r>
          </a:p>
          <a:p>
            <a:r>
              <a:rPr lang="en-US" dirty="0" smtClean="0"/>
              <a:t>Daniel Van </a:t>
            </a:r>
            <a:r>
              <a:rPr lang="en-US" dirty="0" err="1" smtClean="0"/>
              <a:t>Kammen</a:t>
            </a:r>
            <a:r>
              <a:rPr lang="en-US" dirty="0" smtClean="0"/>
              <a:t>, MD, PhD</a:t>
            </a:r>
          </a:p>
          <a:p>
            <a:r>
              <a:rPr lang="en-US" dirty="0" smtClean="0"/>
              <a:t>Kent Iverson,  BS</a:t>
            </a:r>
          </a:p>
          <a:p>
            <a:endParaRPr lang="en-US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uiExpand="1" build="allAtOnce"/>
      <p:bldP spid="28676" grpId="0"/>
      <p:bldP spid="8" grpId="0" build="allAtOnce"/>
      <p:bldP spid="9" grpId="0" build="allAtOnce"/>
      <p:bldP spid="10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320</Words>
  <Application>Microsoft Office PowerPoint</Application>
  <PresentationFormat>On-screen Show (4:3)</PresentationFormat>
  <Paragraphs>70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  <vt:variant>
        <vt:lpstr>Custom Shows</vt:lpstr>
      </vt:variant>
      <vt:variant>
        <vt:i4>1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</dc:creator>
  <cp:lastModifiedBy>Nik</cp:lastModifiedBy>
  <cp:revision>139</cp:revision>
  <dcterms:created xsi:type="dcterms:W3CDTF">2014-05-31T22:34:35Z</dcterms:created>
  <dcterms:modified xsi:type="dcterms:W3CDTF">2015-12-08T01:31:17Z</dcterms:modified>
</cp:coreProperties>
</file>